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2" r:id="rId2"/>
    <p:sldId id="256" r:id="rId3"/>
    <p:sldId id="257" r:id="rId4"/>
    <p:sldId id="258" r:id="rId5"/>
    <p:sldId id="259" r:id="rId6"/>
    <p:sldId id="260" r:id="rId7"/>
    <p:sldId id="270" r:id="rId8"/>
    <p:sldId id="274" r:id="rId9"/>
    <p:sldId id="269" r:id="rId10"/>
    <p:sldId id="271" r:id="rId11"/>
    <p:sldId id="273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-840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2FBC1-7616-48A6-AA07-F477045F6BAD}" type="datetimeFigureOut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B8732-897D-4116-AF16-EB151EF8547D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3DB8-3A51-4575-84A7-1A6B35FC3C3F}" type="datetime1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F59C-0EEC-42F9-87E7-2EFFB880F38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9260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B762-3021-4776-9822-67EE18EFA0CE}" type="datetime1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F59C-0EEC-42F9-87E7-2EFFB880F38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51918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6C96B-D490-4E8F-8394-F4B85A9DE48E}" type="datetime1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F59C-0EEC-42F9-87E7-2EFFB880F38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574762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A001-3A31-47A4-BD84-61093B9C42D9}" type="datetime1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F59C-0EEC-42F9-87E7-2EFFB880F38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82903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C406-BD7D-44B6-BEFC-5E16AAAA48A1}" type="datetime1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F59C-0EEC-42F9-87E7-2EFFB880F38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5849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A4EC-20E3-4FB2-A9A0-3DAD94CBB14D}" type="datetime1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F59C-0EEC-42F9-87E7-2EFFB880F38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94649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9A64-E229-4591-8267-743D2CA80B1E}" type="datetime1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F59C-0EEC-42F9-87E7-2EFFB880F38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434826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4334-2AD5-4C3A-BAD2-4896412B0568}" type="datetime1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F59C-0EEC-42F9-87E7-2EFFB880F38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018576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2B754-57FE-46DD-8F05-360F2FECD7EF}" type="datetime1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F59C-0EEC-42F9-87E7-2EFFB880F38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51251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2034-588F-4C19-BD04-D2A9A592F664}" type="datetime1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F59C-0EEC-42F9-87E7-2EFFB880F38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89026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419CB-4DC3-4EC1-BCC0-3FAB25DAFF92}" type="datetime1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F59C-0EEC-42F9-87E7-2EFFB880F38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25895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00720-4EF5-48D5-9705-D990BECE09BC}" type="datetime1">
              <a:rPr lang="bg-BG" smtClean="0"/>
              <a:pPr/>
              <a:t>31.8.2016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5F59C-0EEC-42F9-87E7-2EFFB880F38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97450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http://karlovo2.sonikstart.eu/wp-content/themes/travel-blogger/images/sonikstart.pn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2.jpeg"/><Relationship Id="rId7" Type="http://schemas.openxmlformats.org/officeDocument/2006/relationships/image" Target="http://karlovo2.sonikstart.eu/wp-content/themes/travel-blogger/images/sonikstart.png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2.jpeg"/><Relationship Id="rId7" Type="http://schemas.openxmlformats.org/officeDocument/2006/relationships/image" Target="http://karlovo2.sonikstart.eu/wp-content/themes/travel-blogger/images/sonikstart.png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http://karlovo2.sonikstart.eu/wp-content/themes/travel-blogger/images/sonikstart.pn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http://karlovo2.sonikstart.eu/wp-content/themes/travel-blogger/images/sonikstart.pn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jpeg"/><Relationship Id="rId7" Type="http://schemas.openxmlformats.org/officeDocument/2006/relationships/image" Target="http://karlovo2.sonikstart.eu/wp-content/themes/travel-blogger/images/sonikstart.png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http://karlovo2.sonikstart.eu/wp-content/themes/travel-blogger/images/sonikstart.pn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http://karlovo2.sonikstart.eu/wp-content/themes/travel-blogger/images/sonikstart.pn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http://karlovo2.sonikstart.eu/wp-content/themes/travel-blogger/images/sonikstart.pn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http://karlovo2.sonikstart.eu/wp-content/themes/travel-blogger/images/sonikstart.pn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http://karlovo2.sonikstart.eu/wp-content/themes/travel-blogger/images/sonikstart.png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674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958808" y="643034"/>
            <a:ext cx="7460342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g-BG" sz="11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1600" dirty="0" smtClean="0"/>
              <a:t>                    </a:t>
            </a:r>
            <a:endParaRPr lang="bg-BG" sz="17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bg-BG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bg-BG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3600" dirty="0" smtClean="0"/>
              <a:t>ПРОЕКТ</a:t>
            </a:r>
            <a:r>
              <a:rPr lang="en-US" sz="3600" dirty="0" smtClean="0"/>
              <a:t> </a:t>
            </a:r>
            <a:r>
              <a:rPr lang="ru-RU" sz="3600" dirty="0" smtClean="0"/>
              <a:t> </a:t>
            </a:r>
            <a:endParaRPr lang="en-US" sz="3600" dirty="0" smtClean="0"/>
          </a:p>
          <a:p>
            <a:pPr algn="ctr"/>
            <a:r>
              <a:rPr lang="ru-RU" sz="3600" dirty="0" smtClean="0"/>
              <a:t>BG05М9ОP001-2.002-0042-C001 </a:t>
            </a:r>
            <a:endParaRPr lang="en-US" sz="3600" dirty="0" smtClean="0"/>
          </a:p>
          <a:p>
            <a:pPr algn="ctr"/>
            <a:r>
              <a:rPr lang="bg-BG" sz="3600" dirty="0" smtClean="0"/>
              <a:t>“</a:t>
            </a:r>
            <a:r>
              <a:rPr lang="ru-RU" sz="3600" dirty="0" smtClean="0"/>
              <a:t>НЕЗАВИСИМ ЖИВОТ ЗА ГРАЖДАНИТЕ НА ТУТРАКАН»</a:t>
            </a:r>
            <a:endParaRPr lang="bg-BG" sz="36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n-US" sz="2800" b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Процедура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предоставяне на безвъзмездна финансова помощ 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BG05M9OP001-2.002 </a:t>
            </a:r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Независим живот“</a:t>
            </a:r>
            <a:endParaRPr lang="bg-BG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bg-BG" dirty="0"/>
          </a:p>
        </p:txBody>
      </p:sp>
      <p:pic>
        <p:nvPicPr>
          <p:cNvPr id="10" name="Картина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8200" y="5546346"/>
            <a:ext cx="1917700" cy="508000"/>
          </a:xfrm>
          <a:prstGeom prst="rect">
            <a:avLst/>
          </a:prstGeom>
        </p:spPr>
      </p:pic>
      <p:sp>
        <p:nvSpPr>
          <p:cNvPr id="9" name="Правоъгълник 8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bg-BG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597573" y="591508"/>
          <a:ext cx="6096000" cy="651040"/>
        </p:xfrm>
        <a:graphic>
          <a:graphicData uri="http://schemas.openxmlformats.org/drawingml/2006/table">
            <a:tbl>
              <a:tblPr/>
              <a:tblGrid>
                <a:gridCol w="1289960"/>
                <a:gridCol w="3281751"/>
                <a:gridCol w="1524289"/>
              </a:tblGrid>
              <a:tr h="651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bg-BG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334" marR="6233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1" dirty="0">
                          <a:latin typeface="Times New Roman"/>
                          <a:ea typeface="Times New Roman"/>
                          <a:cs typeface="Times New Roman"/>
                        </a:rPr>
                        <a:t>BG</a:t>
                      </a: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r>
                        <a:rPr lang="en-GB" sz="800" b="1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en-GB" sz="800" b="1" dirty="0">
                          <a:latin typeface="Times New Roman"/>
                          <a:ea typeface="Times New Roman"/>
                          <a:cs typeface="Times New Roman"/>
                        </a:rPr>
                        <a:t>OP</a:t>
                      </a: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001-2.002</a:t>
                      </a:r>
                      <a:r>
                        <a:rPr lang="ru-RU" sz="800" b="1" i="1" dirty="0"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bg-BG" sz="800" b="1" i="1" dirty="0">
                          <a:latin typeface="Times New Roman"/>
                          <a:ea typeface="Times New Roman"/>
                          <a:cs typeface="Times New Roman"/>
                        </a:rPr>
                        <a:t> „Независим живот“ </a:t>
                      </a:r>
                      <a:endParaRPr lang="bg-BG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Проектът се осъществява с финансовата подкрепа на Оперативна програма „Развитие на човешките ресурси”, </a:t>
                      </a:r>
                      <a:r>
                        <a:rPr lang="bg-BG" sz="800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съфинансирана</a:t>
                      </a:r>
                      <a:r>
                        <a:rPr lang="bg-BG" sz="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от Европейския социален фонд на Европейския съюз</a:t>
                      </a:r>
                      <a:endParaRPr lang="bg-BG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334" marR="6233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334" marR="6233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2454" y="515006"/>
            <a:ext cx="1047750" cy="904875"/>
          </a:xfrm>
          <a:prstGeom prst="rect">
            <a:avLst/>
          </a:prstGeom>
          <a:noFill/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6938" y="599089"/>
            <a:ext cx="1019175" cy="866775"/>
          </a:xfrm>
          <a:prstGeom prst="rect">
            <a:avLst/>
          </a:prstGeom>
          <a:noFill/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524000" y="6378765"/>
          <a:ext cx="6096000" cy="1101687"/>
        </p:xfrm>
        <a:graphic>
          <a:graphicData uri="http://schemas.openxmlformats.org/drawingml/2006/table">
            <a:tbl>
              <a:tblPr/>
              <a:tblGrid>
                <a:gridCol w="589613"/>
                <a:gridCol w="4621939"/>
                <a:gridCol w="884448"/>
              </a:tblGrid>
              <a:tr h="11016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69" marR="6226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800" i="1" dirty="0">
                          <a:latin typeface="Times New Roman"/>
                          <a:ea typeface="Times New Roman"/>
                          <a:cs typeface="Times New Roman"/>
                        </a:rPr>
                        <a:t>Бенефициент на проект </a:t>
                      </a:r>
                      <a:r>
                        <a:rPr lang="en-GB" sz="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BG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r>
                        <a:rPr lang="en-GB" sz="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en-GB" sz="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OP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001-2.002-0042 – </a:t>
                      </a:r>
                      <a:r>
                        <a:rPr lang="en-GB" sz="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001</a:t>
                      </a:r>
                      <a:r>
                        <a:rPr lang="ru-RU" sz="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800" b="1" i="1" dirty="0">
                          <a:latin typeface="Times New Roman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bg-BG" sz="800" i="1" dirty="0">
                          <a:latin typeface="Times New Roman"/>
                          <a:ea typeface="Times New Roman"/>
                          <a:cs typeface="Times New Roman"/>
                        </a:rPr>
                        <a:t>Независим живот  за гражданите на Тутракан” е </a:t>
                      </a:r>
                      <a:r>
                        <a:rPr lang="bg-BG" sz="1200" i="1" dirty="0">
                          <a:latin typeface="Times New Roman"/>
                          <a:ea typeface="Times New Roman"/>
                          <a:cs typeface="Times New Roman"/>
                        </a:rPr>
                        <a:t>Община</a:t>
                      </a:r>
                      <a:r>
                        <a:rPr lang="bg-BG" sz="800" i="1" dirty="0">
                          <a:latin typeface="Times New Roman"/>
                          <a:ea typeface="Times New Roman"/>
                          <a:cs typeface="Times New Roman"/>
                        </a:rPr>
                        <a:t> Тутракан в партньорство със “СОНИК СТАРТ” ООД</a:t>
                      </a:r>
                      <a:endParaRPr lang="bg-BG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69" marR="6226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269" marR="6226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2296" name="Picture 8" descr="Scy;&amp;Ocy;&amp;Ncy;&amp;Icy;&amp;Kcy; &amp;Scy;&amp;Tcy;&amp;Acy;&amp;Rcy;&amp;Tcy;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7733841" y="6334125"/>
            <a:ext cx="838200" cy="523875"/>
          </a:xfrm>
          <a:prstGeom prst="rect">
            <a:avLst/>
          </a:prstGeom>
          <a:noFill/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67271" y="6487318"/>
          <a:ext cx="733425" cy="741363"/>
        </p:xfrm>
        <a:graphic>
          <a:graphicData uri="http://schemas.openxmlformats.org/presentationml/2006/ole">
            <p:oleObj spid="_x0000_s1026" name="Picture" r:id="rId9" imgW="734760" imgH="740880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6976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674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085975" y="699439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BG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05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M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9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OP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001-2.002</a:t>
            </a:r>
            <a:r>
              <a:rPr lang="ru-RU" sz="1200" b="1" i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 „Независим живот“ 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Проектът се осъществява с финансовата подкрепа на Оперативна програма „Развитие на човешките ресурси”, </a:t>
            </a:r>
            <a:r>
              <a:rPr lang="bg-BG" sz="12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съфинансирана</a:t>
            </a: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от Европейския социален фонд на Европейския съюз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endParaRPr lang="bg-BG" sz="1200" dirty="0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473724" y="1843790"/>
            <a:ext cx="824061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u="sng" dirty="0" smtClean="0"/>
              <a:t>Очаквани резултати:</a:t>
            </a:r>
            <a:endParaRPr lang="bg-BG" sz="2400" u="sng" dirty="0" smtClean="0"/>
          </a:p>
          <a:p>
            <a:r>
              <a:rPr lang="bg-BG" sz="2000" dirty="0" smtClean="0"/>
              <a:t>Създадено Звено за почасово предоставяне на услуги.</a:t>
            </a:r>
            <a:endParaRPr lang="en-US" sz="2000" dirty="0" smtClean="0"/>
          </a:p>
          <a:p>
            <a:r>
              <a:rPr lang="bg-BG" sz="2000" dirty="0" smtClean="0"/>
              <a:t>Предоставени услуги на минимум 76 потребители. </a:t>
            </a:r>
            <a:endParaRPr lang="en-US" sz="2000" dirty="0" smtClean="0"/>
          </a:p>
          <a:p>
            <a:r>
              <a:rPr lang="bg-BG" sz="2000" dirty="0" smtClean="0"/>
              <a:t>Назначени поне 55 преки доставчици на услуги.</a:t>
            </a:r>
            <a:endParaRPr lang="en-US" sz="2000" dirty="0" smtClean="0"/>
          </a:p>
          <a:p>
            <a:r>
              <a:rPr lang="bg-BG" sz="2000" dirty="0" smtClean="0"/>
              <a:t> Проведено въвеждащо, поддържащо и </a:t>
            </a:r>
            <a:r>
              <a:rPr lang="bg-BG" sz="2000" dirty="0" err="1" smtClean="0"/>
              <a:t>надграждащо</a:t>
            </a:r>
            <a:r>
              <a:rPr lang="bg-BG" sz="2000" dirty="0" smtClean="0"/>
              <a:t> обучение.Повишен капацитет на доставчиците.</a:t>
            </a:r>
            <a:endParaRPr lang="en-US" sz="2000" dirty="0" smtClean="0"/>
          </a:p>
          <a:p>
            <a:r>
              <a:rPr lang="bg-BG" sz="2000" dirty="0" smtClean="0"/>
              <a:t> Развити професионални умения и повишена мотивация на персонала  на   Звеното за почасово предоставяне на услуги.</a:t>
            </a:r>
            <a:endParaRPr lang="en-US" sz="2000" dirty="0" smtClean="0"/>
          </a:p>
          <a:p>
            <a:r>
              <a:rPr lang="bg-BG" sz="2000" dirty="0" smtClean="0"/>
              <a:t> Постигане на високо качество на грижа и социални дейности. Повишаване качеството на живот на потребителите. </a:t>
            </a:r>
            <a:endParaRPr lang="en-US" sz="2000" dirty="0" smtClean="0"/>
          </a:p>
          <a:p>
            <a:r>
              <a:rPr lang="bg-BG" sz="2000" dirty="0" smtClean="0"/>
              <a:t>Подобряване достъпа до основни социални и здравни услуги и постигане на независимост и социална интеграция на възрастните и хората с увреждания.</a:t>
            </a:r>
            <a:endParaRPr lang="en-US" sz="2000" dirty="0" smtClean="0"/>
          </a:p>
          <a:p>
            <a:r>
              <a:rPr lang="bg-BG" sz="2000" dirty="0" smtClean="0"/>
              <a:t> Публична кампания.</a:t>
            </a:r>
          </a:p>
          <a:p>
            <a:endParaRPr lang="bg-BG" sz="2000" dirty="0" smtClean="0"/>
          </a:p>
          <a:p>
            <a:endParaRPr lang="bg-BG" sz="2000" i="1" dirty="0" smtClean="0">
              <a:latin typeface="Times New Roman"/>
              <a:ea typeface="Times New Roman"/>
              <a:cs typeface="Times New Roman"/>
            </a:endParaRPr>
          </a:p>
          <a:p>
            <a:endParaRPr lang="bg-BG" sz="2000" i="1" dirty="0" smtClean="0">
              <a:latin typeface="Times New Roman"/>
              <a:ea typeface="Times New Roman"/>
              <a:cs typeface="Times New Roman"/>
            </a:endParaRPr>
          </a:p>
          <a:p>
            <a:r>
              <a:rPr lang="bg-BG" sz="2000" i="1" dirty="0" smtClean="0">
                <a:latin typeface="Times New Roman"/>
                <a:ea typeface="Times New Roman"/>
                <a:cs typeface="Times New Roman"/>
              </a:rPr>
              <a:t>		</a:t>
            </a:r>
            <a:endParaRPr lang="bg-BG" sz="2000" dirty="0" smtClean="0"/>
          </a:p>
          <a:p>
            <a:r>
              <a:rPr lang="bg-BG" sz="2000" dirty="0" smtClean="0"/>
              <a:t> 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503" y="410075"/>
            <a:ext cx="1047750" cy="904875"/>
          </a:xfrm>
          <a:prstGeom prst="rect">
            <a:avLst/>
          </a:prstGeom>
          <a:noFill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938" y="599089"/>
            <a:ext cx="1019175" cy="866775"/>
          </a:xfrm>
          <a:prstGeom prst="rect">
            <a:avLst/>
          </a:prstGeom>
          <a:noFill/>
        </p:spPr>
      </p:pic>
      <p:pic>
        <p:nvPicPr>
          <p:cNvPr id="11" name="Picture 8" descr="Scy;&amp;Ocy;&amp;Ncy;&amp;Icy;&amp;Kcy; &amp;Scy;&amp;Tcy;&amp;Acy;&amp;Rcy;&amp;Tcy;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7763822" y="6596062"/>
            <a:ext cx="838200" cy="523875"/>
          </a:xfrm>
          <a:prstGeom prst="rect">
            <a:avLst/>
          </a:prstGeom>
          <a:noFill/>
        </p:spPr>
      </p:pic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771525" y="6486525"/>
          <a:ext cx="733425" cy="741363"/>
        </p:xfrm>
        <a:graphic>
          <a:graphicData uri="http://schemas.openxmlformats.org/presentationml/2006/ole">
            <p:oleObj spid="_x0000_s12290" name="Picture" r:id="rId8" imgW="734760" imgH="740880" progId="Word.Picture.8">
              <p:embed/>
            </p:oleObj>
          </a:graphicData>
        </a:graphic>
      </p:graphicFrame>
      <p:sp>
        <p:nvSpPr>
          <p:cNvPr id="12" name="Правоъгълник 11"/>
          <p:cNvSpPr/>
          <p:nvPr/>
        </p:nvSpPr>
        <p:spPr>
          <a:xfrm>
            <a:off x="1484025" y="6640643"/>
            <a:ext cx="6295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Бенефициент на проект </a:t>
            </a:r>
            <a:r>
              <a:rPr lang="en-GB" sz="1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BG05M9OP001-2.002-0042 – C001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“</a:t>
            </a: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Независим живот  за гражданите на Тутракан” е Община Тутракан в партньорство със “СОНИК СТАРТ” ООД</a:t>
            </a:r>
            <a:endParaRPr lang="bg-BG" sz="1200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55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674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085975" y="699439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BG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05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M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9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OP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001-2.002</a:t>
            </a:r>
            <a:r>
              <a:rPr lang="ru-RU" sz="1200" b="1" i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 „Независим живот“ 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Проектът се осъществява с финансовата подкрепа на Оперативна програма „Развитие на човешките ресурси”, </a:t>
            </a:r>
            <a:r>
              <a:rPr lang="bg-BG" sz="12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съфинансирана</a:t>
            </a: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от Европейския социален фонд на Европейския съюз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endParaRPr lang="bg-BG" sz="1200" dirty="0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473724" y="1843790"/>
            <a:ext cx="82406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sz="2000" dirty="0" smtClean="0"/>
          </a:p>
          <a:p>
            <a:endParaRPr lang="bg-BG" sz="2000" i="1" dirty="0" smtClean="0">
              <a:latin typeface="Times New Roman"/>
              <a:ea typeface="Times New Roman"/>
              <a:cs typeface="Times New Roman"/>
            </a:endParaRPr>
          </a:p>
          <a:p>
            <a:endParaRPr lang="bg-BG" sz="2000" i="1" dirty="0" smtClean="0">
              <a:latin typeface="Times New Roman"/>
              <a:ea typeface="Times New Roman"/>
              <a:cs typeface="Times New Roman"/>
            </a:endParaRPr>
          </a:p>
          <a:p>
            <a:r>
              <a:rPr lang="bg-BG" sz="2000" i="1" dirty="0" smtClean="0">
                <a:latin typeface="Times New Roman"/>
                <a:ea typeface="Times New Roman"/>
                <a:cs typeface="Times New Roman"/>
              </a:rPr>
              <a:t>		</a:t>
            </a:r>
            <a:endParaRPr lang="bg-BG" sz="2000" dirty="0" smtClean="0"/>
          </a:p>
          <a:p>
            <a:r>
              <a:rPr lang="bg-BG" sz="2000" dirty="0" smtClean="0"/>
              <a:t> 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503" y="410075"/>
            <a:ext cx="1047750" cy="904875"/>
          </a:xfrm>
          <a:prstGeom prst="rect">
            <a:avLst/>
          </a:prstGeom>
          <a:noFill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938" y="599089"/>
            <a:ext cx="1019175" cy="866775"/>
          </a:xfrm>
          <a:prstGeom prst="rect">
            <a:avLst/>
          </a:prstGeom>
          <a:noFill/>
        </p:spPr>
      </p:pic>
      <p:pic>
        <p:nvPicPr>
          <p:cNvPr id="11" name="Picture 8" descr="Scy;&amp;Ocy;&amp;Ncy;&amp;Icy;&amp;Kcy; &amp;Scy;&amp;Tcy;&amp;Acy;&amp;Rcy;&amp;Tcy;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7763822" y="6596062"/>
            <a:ext cx="838200" cy="523875"/>
          </a:xfrm>
          <a:prstGeom prst="rect">
            <a:avLst/>
          </a:prstGeom>
          <a:noFill/>
        </p:spPr>
      </p:pic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771525" y="6486525"/>
          <a:ext cx="733425" cy="741363"/>
        </p:xfrm>
        <a:graphic>
          <a:graphicData uri="http://schemas.openxmlformats.org/presentationml/2006/ole">
            <p:oleObj spid="_x0000_s24578" name="Picture" r:id="rId8" imgW="734760" imgH="740880" progId="Word.Picture.8">
              <p:embed/>
            </p:oleObj>
          </a:graphicData>
        </a:graphic>
      </p:graphicFrame>
      <p:sp>
        <p:nvSpPr>
          <p:cNvPr id="12" name="Правоъгълник 11"/>
          <p:cNvSpPr/>
          <p:nvPr/>
        </p:nvSpPr>
        <p:spPr>
          <a:xfrm>
            <a:off x="1484025" y="6640643"/>
            <a:ext cx="6295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Бенефициент на проект </a:t>
            </a:r>
            <a:r>
              <a:rPr lang="en-GB" sz="1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BG05M9OP001-2.002-0042 – C001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“</a:t>
            </a: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Независим живот  за гражданите на Тутракан” е Община Тутракан в партньорство със “СОНИК СТАРТ” ООД</a:t>
            </a:r>
            <a:endParaRPr lang="bg-BG" sz="12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29586" y="3381012"/>
            <a:ext cx="774991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Този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документ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създаден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финансовата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подкрепа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Оперативна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„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човешките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ресурси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”,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съфинансирана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Европейския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социален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фонд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Европейския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съюз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Цялата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отговорност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съдържанието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документа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носи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Община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Тутракан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никакви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обстоятелства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приема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този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документ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отразява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официалното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становище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Европейския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съюз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Министрството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социалната</a:t>
            </a:r>
            <a:r>
              <a:rPr kumimoji="0" lang="en-GB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политика</a:t>
            </a:r>
            <a:r>
              <a:rPr kumimoji="0" lang="en-GB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55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674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108009" y="539827"/>
            <a:ext cx="5181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endParaRPr lang="bg-BG" sz="1400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BG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05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M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9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OP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001-2.002</a:t>
            </a:r>
            <a:r>
              <a:rPr lang="ru-RU" sz="1200" b="1" i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 „Независим живот“ 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Проектът се осъществява с финансовата подкрепа на Оперативна програма „Развитие на човешките ресурси”, </a:t>
            </a:r>
            <a:r>
              <a:rPr lang="bg-BG" sz="12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съфинансирана</a:t>
            </a: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от Европейския социален фонд на Европейския съюз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pPr algn="ctr"/>
            <a:endParaRPr lang="bg-BG" sz="1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Текстово поле 8"/>
          <p:cNvSpPr txBox="1"/>
          <p:nvPr/>
        </p:nvSpPr>
        <p:spPr>
          <a:xfrm>
            <a:off x="0" y="2415655"/>
            <a:ext cx="9144000" cy="34778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 smtClean="0"/>
              <a:t>Бенефициент: Община Тутракан</a:t>
            </a:r>
          </a:p>
          <a:p>
            <a:pPr algn="ctr"/>
            <a:endParaRPr lang="bg-BG" sz="2000" b="1" dirty="0" smtClean="0"/>
          </a:p>
          <a:p>
            <a:pPr algn="ctr"/>
            <a:r>
              <a:rPr lang="bg-BG" sz="2000" b="1" dirty="0" smtClean="0"/>
              <a:t>Срок </a:t>
            </a:r>
            <a:r>
              <a:rPr lang="bg-BG" sz="2000" b="1" dirty="0"/>
              <a:t>на </a:t>
            </a:r>
            <a:r>
              <a:rPr lang="bg-BG" sz="2000" b="1" dirty="0" smtClean="0"/>
              <a:t>изпълнение на проекта</a:t>
            </a:r>
            <a:r>
              <a:rPr lang="en-US" sz="2000" b="1" dirty="0" smtClean="0"/>
              <a:t>:</a:t>
            </a:r>
            <a:r>
              <a:rPr lang="bg-BG" sz="2000" b="1" dirty="0" smtClean="0"/>
              <a:t> 19</a:t>
            </a:r>
            <a:r>
              <a:rPr lang="en-US" sz="2000" b="1" i="1" dirty="0" smtClean="0"/>
              <a:t> </a:t>
            </a:r>
            <a:r>
              <a:rPr lang="bg-BG" sz="2000" b="1" i="1" dirty="0" smtClean="0"/>
              <a:t>месеца</a:t>
            </a:r>
            <a:endParaRPr lang="bg-BG" sz="2000" b="1" dirty="0" smtClean="0"/>
          </a:p>
          <a:p>
            <a:pPr algn="ctr"/>
            <a:endParaRPr lang="bg-BG" sz="2000" b="1" dirty="0" smtClean="0"/>
          </a:p>
          <a:p>
            <a:pPr algn="ctr"/>
            <a:r>
              <a:rPr lang="bg-BG" sz="2000" b="1" dirty="0" smtClean="0"/>
              <a:t>Обща </a:t>
            </a:r>
            <a:r>
              <a:rPr lang="bg-BG" sz="2000" b="1" dirty="0" smtClean="0"/>
              <a:t>стойност: 494</a:t>
            </a:r>
            <a:r>
              <a:rPr lang="en-US" sz="2000" b="1" dirty="0" smtClean="0"/>
              <a:t> </a:t>
            </a:r>
            <a:r>
              <a:rPr lang="bg-BG" sz="2000" b="1" dirty="0" smtClean="0"/>
              <a:t>451,93</a:t>
            </a:r>
            <a:r>
              <a:rPr lang="bg-BG" sz="2000" b="1" i="1" dirty="0" smtClean="0"/>
              <a:t> </a:t>
            </a:r>
            <a:r>
              <a:rPr lang="bg-BG" sz="2000" b="1" i="1" dirty="0"/>
              <a:t>лв</a:t>
            </a:r>
            <a:r>
              <a:rPr lang="bg-BG" sz="2000" b="1" i="1" dirty="0" smtClean="0"/>
              <a:t>.</a:t>
            </a:r>
            <a:endParaRPr lang="bg-BG" sz="2000" b="1" dirty="0"/>
          </a:p>
          <a:p>
            <a:pPr algn="ctr"/>
            <a:endParaRPr lang="bg-BG" sz="2000" b="1" dirty="0" smtClean="0"/>
          </a:p>
          <a:p>
            <a:pPr algn="ctr"/>
            <a:r>
              <a:rPr lang="bg-BG" sz="2000" b="1" dirty="0" smtClean="0"/>
              <a:t>Начало</a:t>
            </a:r>
            <a:r>
              <a:rPr lang="en-US" sz="2000" b="1" dirty="0" smtClean="0"/>
              <a:t>:</a:t>
            </a:r>
            <a:r>
              <a:rPr lang="bg-BG" sz="2000" dirty="0" smtClean="0"/>
              <a:t>  </a:t>
            </a:r>
            <a:r>
              <a:rPr lang="bg-BG" sz="2000" b="1" dirty="0" smtClean="0"/>
              <a:t>01.</a:t>
            </a:r>
            <a:r>
              <a:rPr lang="bg-BG" sz="2000" b="1" dirty="0" err="1" smtClean="0"/>
              <a:t>01</a:t>
            </a:r>
            <a:r>
              <a:rPr lang="bg-BG" sz="2000" b="1" dirty="0" smtClean="0"/>
              <a:t>.2016-31.07.2017 г</a:t>
            </a:r>
            <a:r>
              <a:rPr lang="bg-BG" sz="2000" b="1" dirty="0" smtClean="0"/>
              <a:t>.</a:t>
            </a:r>
          </a:p>
          <a:p>
            <a:pPr algn="ctr"/>
            <a:endParaRPr lang="bg-BG" sz="2000" b="1" i="1" dirty="0" smtClean="0"/>
          </a:p>
          <a:p>
            <a:pPr algn="ctr"/>
            <a:r>
              <a:rPr lang="bg-BG" sz="2000" b="1" i="1" dirty="0" smtClean="0"/>
              <a:t>Проектът се осъществява  с финансовата подкрепа на ОП “Развитие на човешките ресурси”  2014-2020, </a:t>
            </a:r>
            <a:r>
              <a:rPr lang="bg-BG" sz="2000" b="1" i="1" dirty="0" err="1" smtClean="0"/>
              <a:t>съфинансирана</a:t>
            </a:r>
            <a:r>
              <a:rPr lang="bg-BG" sz="2000" b="1" i="1" dirty="0" smtClean="0"/>
              <a:t> от Европейския социален фонд на Европейския съюз </a:t>
            </a:r>
            <a:endParaRPr lang="bg-BG" sz="2000" b="1" i="1" dirty="0"/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2454" y="515006"/>
            <a:ext cx="1047750" cy="904875"/>
          </a:xfrm>
          <a:prstGeom prst="rect">
            <a:avLst/>
          </a:prstGeom>
          <a:noFill/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938" y="599089"/>
            <a:ext cx="1019175" cy="866775"/>
          </a:xfrm>
          <a:prstGeom prst="rect">
            <a:avLst/>
          </a:prstGeom>
          <a:noFill/>
        </p:spPr>
      </p:pic>
      <p:pic>
        <p:nvPicPr>
          <p:cNvPr id="1034" name="Picture 10" descr="tutrakan_x7u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9316" y="6548437"/>
            <a:ext cx="666750" cy="619125"/>
          </a:xfrm>
          <a:prstGeom prst="rect">
            <a:avLst/>
          </a:prstGeom>
          <a:noFill/>
        </p:spPr>
      </p:pic>
      <p:pic>
        <p:nvPicPr>
          <p:cNvPr id="1033" name="Picture 9" descr="Scy;&amp;Ocy;&amp;Ncy;&amp;Icy;&amp;Kcy; &amp;Scy;&amp;Tcy;&amp;Acy;&amp;Rcy;&amp;Tcy;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7722824" y="6596062"/>
            <a:ext cx="838200" cy="523875"/>
          </a:xfrm>
          <a:prstGeom prst="rect">
            <a:avLst/>
          </a:prstGeom>
          <a:noFill/>
        </p:spPr>
      </p:pic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396608" y="6676221"/>
          <a:ext cx="8350785" cy="771181"/>
        </p:xfrm>
        <a:graphic>
          <a:graphicData uri="http://schemas.openxmlformats.org/drawingml/2006/table">
            <a:tbl>
              <a:tblPr/>
              <a:tblGrid>
                <a:gridCol w="1428787"/>
                <a:gridCol w="5710411"/>
                <a:gridCol w="1211587"/>
              </a:tblGrid>
              <a:tr h="7711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900" i="1" dirty="0">
                          <a:latin typeface="Times New Roman"/>
                          <a:ea typeface="Times New Roman"/>
                          <a:cs typeface="Times New Roman"/>
                        </a:rPr>
                        <a:t>Бенефициент на проект </a:t>
                      </a:r>
                      <a:r>
                        <a:rPr lang="en-GB" sz="9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BG05M9OP001-2.002-0042 – C001</a:t>
                      </a:r>
                      <a:r>
                        <a:rPr lang="en-GB" sz="9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900" b="1" i="1" dirty="0">
                          <a:latin typeface="Times New Roman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bg-BG" sz="900" i="1" dirty="0">
                          <a:latin typeface="Times New Roman"/>
                          <a:ea typeface="Times New Roman"/>
                          <a:cs typeface="Times New Roman"/>
                        </a:rPr>
                        <a:t>Независим живот  за гражданите на Тутракан” е Община Тутракан в партньорство със “СОНИК СТАРТ” ООД</a:t>
                      </a:r>
                      <a:endParaRPr lang="bg-BG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96608" y="6698254"/>
          <a:ext cx="8350785" cy="771181"/>
        </p:xfrm>
        <a:graphic>
          <a:graphicData uri="http://schemas.openxmlformats.org/drawingml/2006/table">
            <a:tbl>
              <a:tblPr/>
              <a:tblGrid>
                <a:gridCol w="1428787"/>
                <a:gridCol w="5710411"/>
                <a:gridCol w="1211587"/>
              </a:tblGrid>
              <a:tr h="7711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9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Бенефициент на проект </a:t>
                      </a:r>
                      <a:r>
                        <a:rPr lang="en-GB" sz="9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BG05M9OP001-2.002-0042 – C001</a:t>
                      </a:r>
                      <a:r>
                        <a:rPr lang="en-GB" sz="9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9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bg-BG" sz="9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Независим живот  за гражданите на Тутракан” е Община Тутракан в партньорство със “СОНИК СТАРТ” ООД</a:t>
                      </a:r>
                      <a:endParaRPr lang="bg-BG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en-GB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62142" y="6487318"/>
          <a:ext cx="733425" cy="741363"/>
        </p:xfrm>
        <a:graphic>
          <a:graphicData uri="http://schemas.openxmlformats.org/presentationml/2006/ole">
            <p:oleObj spid="_x0000_s2050" name="Picture" r:id="rId9" imgW="734760" imgH="740880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8874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9144000" cy="7626743"/>
          </a:xfrm>
          <a:prstGeom prst="rect">
            <a:avLst/>
          </a:prstGeom>
        </p:spPr>
      </p:pic>
      <p:sp>
        <p:nvSpPr>
          <p:cNvPr id="4" name="Текстово поле 3"/>
          <p:cNvSpPr txBox="1"/>
          <p:nvPr/>
        </p:nvSpPr>
        <p:spPr>
          <a:xfrm>
            <a:off x="562431" y="1718631"/>
            <a:ext cx="801913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u="sng" dirty="0" smtClean="0"/>
              <a:t>Обща цел на проекта</a:t>
            </a:r>
            <a:r>
              <a:rPr lang="bg-BG" sz="2400" b="1" dirty="0" smtClean="0"/>
              <a:t>:</a:t>
            </a:r>
          </a:p>
          <a:p>
            <a:pPr algn="just"/>
            <a:r>
              <a:rPr lang="bg-BG" sz="2800" dirty="0" smtClean="0"/>
              <a:t>П</a:t>
            </a:r>
            <a:r>
              <a:rPr lang="en-US" sz="2800" dirty="0" err="1" smtClean="0"/>
              <a:t>одобряване</a:t>
            </a:r>
            <a:r>
              <a:rPr lang="en-US" sz="2800" dirty="0" smtClean="0"/>
              <a:t> </a:t>
            </a:r>
            <a:r>
              <a:rPr lang="en-US" sz="2800" dirty="0" err="1" smtClean="0"/>
              <a:t>качеството</a:t>
            </a:r>
            <a:r>
              <a:rPr lang="en-US" sz="2800" dirty="0" smtClean="0"/>
              <a:t>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живот</a:t>
            </a:r>
            <a:r>
              <a:rPr lang="en-US" sz="2800" dirty="0" smtClean="0"/>
              <a:t> и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достъпа</a:t>
            </a:r>
            <a:r>
              <a:rPr lang="en-US" sz="2800" dirty="0" smtClean="0"/>
              <a:t> </a:t>
            </a:r>
            <a:r>
              <a:rPr lang="en-US" sz="2800" dirty="0" err="1" smtClean="0"/>
              <a:t>до</a:t>
            </a:r>
            <a:r>
              <a:rPr lang="en-US" sz="2800" dirty="0" smtClean="0"/>
              <a:t> </a:t>
            </a:r>
            <a:r>
              <a:rPr lang="en-US" sz="2800" dirty="0" err="1" smtClean="0"/>
              <a:t>услуги</a:t>
            </a:r>
            <a:r>
              <a:rPr lang="en-US" sz="2800" dirty="0" smtClean="0"/>
              <a:t> </a:t>
            </a:r>
            <a:r>
              <a:rPr lang="en-US" sz="2800" dirty="0" err="1" smtClean="0"/>
              <a:t>за</a:t>
            </a:r>
            <a:r>
              <a:rPr lang="en-US" sz="2800" dirty="0" smtClean="0"/>
              <a:t> </a:t>
            </a:r>
            <a:r>
              <a:rPr lang="en-US" sz="2800" dirty="0" err="1" smtClean="0"/>
              <a:t>социално</a:t>
            </a:r>
            <a:r>
              <a:rPr lang="en-US" sz="2800" dirty="0" smtClean="0"/>
              <a:t> </a:t>
            </a:r>
            <a:r>
              <a:rPr lang="en-US" sz="2800" dirty="0" err="1" smtClean="0"/>
              <a:t>включване</a:t>
            </a:r>
            <a:r>
              <a:rPr lang="en-US" sz="2800" dirty="0" smtClean="0"/>
              <a:t> в </a:t>
            </a:r>
            <a:r>
              <a:rPr lang="en-US" sz="2800" dirty="0" err="1" smtClean="0"/>
              <a:t>отговор</a:t>
            </a:r>
            <a:r>
              <a:rPr lang="en-US" sz="2800" dirty="0" smtClean="0"/>
              <a:t>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комплексните</a:t>
            </a:r>
            <a:r>
              <a:rPr lang="en-US" sz="2800" dirty="0" smtClean="0"/>
              <a:t> </a:t>
            </a:r>
            <a:r>
              <a:rPr lang="en-US" sz="2800" dirty="0" err="1" smtClean="0"/>
              <a:t>потребности</a:t>
            </a:r>
            <a:r>
              <a:rPr lang="en-US" sz="2800" dirty="0" smtClean="0"/>
              <a:t>, </a:t>
            </a:r>
            <a:r>
              <a:rPr lang="en-US" sz="2800" dirty="0" err="1" smtClean="0"/>
              <a:t>включително</a:t>
            </a:r>
            <a:r>
              <a:rPr lang="en-US" sz="2800" dirty="0" smtClean="0"/>
              <a:t> и </a:t>
            </a:r>
            <a:r>
              <a:rPr lang="en-US" sz="2800" dirty="0" err="1" smtClean="0"/>
              <a:t>здравни</a:t>
            </a:r>
            <a:r>
              <a:rPr lang="en-US" sz="2800" dirty="0" smtClean="0"/>
              <a:t>,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хора</a:t>
            </a:r>
            <a:r>
              <a:rPr lang="en-US" sz="2800" dirty="0" smtClean="0"/>
              <a:t> с </a:t>
            </a:r>
            <a:r>
              <a:rPr lang="en-US" sz="2800" dirty="0" err="1" smtClean="0"/>
              <a:t>увреждания</a:t>
            </a:r>
            <a:r>
              <a:rPr lang="en-US" sz="2800" dirty="0" smtClean="0"/>
              <a:t> и </a:t>
            </a:r>
            <a:r>
              <a:rPr lang="en-US" sz="2800" dirty="0" err="1" smtClean="0"/>
              <a:t>на</a:t>
            </a:r>
            <a:r>
              <a:rPr lang="en-US" sz="2800" dirty="0" smtClean="0"/>
              <a:t> </a:t>
            </a:r>
            <a:r>
              <a:rPr lang="en-US" sz="2800" dirty="0" err="1" smtClean="0"/>
              <a:t>хора</a:t>
            </a:r>
            <a:r>
              <a:rPr lang="en-US" sz="2800" dirty="0" smtClean="0"/>
              <a:t> </a:t>
            </a:r>
            <a:r>
              <a:rPr lang="en-US" sz="2800" dirty="0" err="1" smtClean="0"/>
              <a:t>над</a:t>
            </a:r>
            <a:r>
              <a:rPr lang="en-US" sz="2800" dirty="0" smtClean="0"/>
              <a:t> 65 г. </a:t>
            </a:r>
            <a:r>
              <a:rPr lang="bg-BG" sz="2800" dirty="0" smtClean="0"/>
              <a:t>в невъзможност за самообслужване с цел преодоляване на последиците от социалното изключване и бедността. Възможности за връщането на реалния пазар на труда на лицата, които полагат грижи за близките си с увреждания.</a:t>
            </a:r>
          </a:p>
          <a:p>
            <a:pPr algn="just"/>
            <a:endParaRPr lang="bg-BG" dirty="0"/>
          </a:p>
        </p:txBody>
      </p:sp>
      <p:sp>
        <p:nvSpPr>
          <p:cNvPr id="8" name="Текстово поле 7"/>
          <p:cNvSpPr txBox="1"/>
          <p:nvPr/>
        </p:nvSpPr>
        <p:spPr>
          <a:xfrm>
            <a:off x="2085975" y="187287"/>
            <a:ext cx="518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endParaRPr lang="bg-BG" sz="1400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BG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05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M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9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OP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001-2.002</a:t>
            </a:r>
            <a:r>
              <a:rPr lang="ru-RU" sz="1200" b="1" i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 „Независим живот“ 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Проектът се осъществява с финансовата подкрепа на Оперативна програма „Развитие на човешките ресурси”, </a:t>
            </a:r>
            <a:r>
              <a:rPr lang="bg-BG" sz="12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съфинансирана</a:t>
            </a: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от Европейския социален фонд на Европейския съюз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endParaRPr lang="bg-BG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2454" y="515006"/>
            <a:ext cx="1047750" cy="904875"/>
          </a:xfrm>
          <a:prstGeom prst="rect">
            <a:avLst/>
          </a:prstGeom>
          <a:noFill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938" y="599089"/>
            <a:ext cx="1019175" cy="866775"/>
          </a:xfrm>
          <a:prstGeom prst="rect">
            <a:avLst/>
          </a:prstGeom>
          <a:noFill/>
        </p:spPr>
      </p:pic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06633" y="6487318"/>
          <a:ext cx="733425" cy="741363"/>
        </p:xfrm>
        <a:graphic>
          <a:graphicData uri="http://schemas.openxmlformats.org/presentationml/2006/ole">
            <p:oleObj spid="_x0000_s3074" name="Picture" r:id="rId6" imgW="734760" imgH="740880" progId="Word.Picture.8">
              <p:embed/>
            </p:oleObj>
          </a:graphicData>
        </a:graphic>
      </p:graphicFrame>
      <p:pic>
        <p:nvPicPr>
          <p:cNvPr id="11" name="Picture 8" descr="Scy;&amp;Ocy;&amp;Ncy;&amp;Icy;&amp;Kcy; &amp;Scy;&amp;Tcy;&amp;Acy;&amp;Rcy;&amp;Tcy;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7793802" y="6596062"/>
            <a:ext cx="838200" cy="523875"/>
          </a:xfrm>
          <a:prstGeom prst="rect">
            <a:avLst/>
          </a:prstGeom>
          <a:noFill/>
        </p:spPr>
      </p:pic>
      <p:sp>
        <p:nvSpPr>
          <p:cNvPr id="13" name="Правоъгълник 12"/>
          <p:cNvSpPr/>
          <p:nvPr/>
        </p:nvSpPr>
        <p:spPr>
          <a:xfrm>
            <a:off x="1304144" y="6535711"/>
            <a:ext cx="63258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Бенефициент на проект </a:t>
            </a:r>
            <a:r>
              <a:rPr lang="en-GB" sz="1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BG05M9OP001-2.002-0042 – C001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“</a:t>
            </a: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Независим живот  за гражданите на Тутракан” е Община Тутракан в партньорство със “СОНИК СТАРТ” ООД</a:t>
            </a:r>
            <a:endParaRPr lang="bg-BG" sz="1200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165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9144000" cy="7626743"/>
          </a:xfrm>
          <a:prstGeom prst="rect">
            <a:avLst/>
          </a:prstGeom>
        </p:spPr>
      </p:pic>
      <p:sp>
        <p:nvSpPr>
          <p:cNvPr id="4" name="Текстово поле 3"/>
          <p:cNvSpPr txBox="1"/>
          <p:nvPr/>
        </p:nvSpPr>
        <p:spPr>
          <a:xfrm>
            <a:off x="667206" y="2146528"/>
            <a:ext cx="801913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u="sng" dirty="0"/>
              <a:t>Специфични цели</a:t>
            </a:r>
            <a:r>
              <a:rPr lang="bg-BG" sz="2400" b="1" u="sng" dirty="0" smtClean="0"/>
              <a:t>:</a:t>
            </a:r>
            <a:r>
              <a:rPr lang="bg-BG" sz="2800" dirty="0" smtClean="0"/>
              <a:t> </a:t>
            </a:r>
          </a:p>
          <a:p>
            <a:r>
              <a:rPr lang="bg-BG" sz="2400" dirty="0" smtClean="0"/>
              <a:t>Подобряване на достъпа на хора с увреждания и хора над 65 години  в невъзможност за самообслужване  до услуги за социално включване и здравеопазване;</a:t>
            </a:r>
          </a:p>
          <a:p>
            <a:r>
              <a:rPr lang="bg-BG" sz="2400" dirty="0" smtClean="0"/>
              <a:t>Да осигури социално включване на зависимите лица в обществения живот и превенция на настаняването им в специализирани институции;</a:t>
            </a:r>
          </a:p>
          <a:p>
            <a:r>
              <a:rPr lang="bg-BG" sz="2400" dirty="0" smtClean="0"/>
              <a:t>Да се създадат нови работни места в сектора на социалната икономика.</a:t>
            </a:r>
          </a:p>
          <a:p>
            <a:r>
              <a:rPr lang="bg-BG" sz="2400" b="1" dirty="0" smtClean="0"/>
              <a:t> </a:t>
            </a:r>
            <a:endParaRPr lang="bg-BG" sz="2400" dirty="0" smtClean="0"/>
          </a:p>
          <a:p>
            <a:endParaRPr lang="bg-BG" sz="2400" b="1" u="sng" dirty="0" smtClean="0"/>
          </a:p>
          <a:p>
            <a:endParaRPr lang="bg-BG" sz="2400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2454" y="515006"/>
            <a:ext cx="1047750" cy="904875"/>
          </a:xfrm>
          <a:prstGeom prst="rect">
            <a:avLst/>
          </a:prstGeom>
          <a:noFill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938" y="599089"/>
            <a:ext cx="1019175" cy="866775"/>
          </a:xfrm>
          <a:prstGeom prst="rect">
            <a:avLst/>
          </a:prstGeom>
          <a:noFill/>
        </p:spPr>
      </p:pic>
      <p:sp>
        <p:nvSpPr>
          <p:cNvPr id="12" name="Правоъгълник 11"/>
          <p:cNvSpPr/>
          <p:nvPr/>
        </p:nvSpPr>
        <p:spPr>
          <a:xfrm>
            <a:off x="2286000" y="396609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11" name="Правоъгълник 10"/>
          <p:cNvSpPr/>
          <p:nvPr/>
        </p:nvSpPr>
        <p:spPr>
          <a:xfrm>
            <a:off x="2286000" y="264405"/>
            <a:ext cx="4572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BG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05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M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9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OP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001-2.002</a:t>
            </a:r>
            <a:r>
              <a:rPr lang="ru-RU" sz="1200" b="1" i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 „Независим живот“ 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Проектът се осъществява с финансовата подкрепа на Оперативна програма „Развитие на човешките ресурси”, </a:t>
            </a:r>
            <a:r>
              <a:rPr lang="bg-BG" sz="12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съфинансирана</a:t>
            </a: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от Европейския социален фонд на Европейския съюз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endParaRPr lang="bg-BG" dirty="0"/>
          </a:p>
        </p:txBody>
      </p:sp>
      <p:pic>
        <p:nvPicPr>
          <p:cNvPr id="13" name="Picture 8" descr="Scy;&amp;Ocy;&amp;Ncy;&amp;Icy;&amp;Kcy; &amp;Scy;&amp;Tcy;&amp;Acy;&amp;Rcy;&amp;Tcy;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7763822" y="6596062"/>
            <a:ext cx="838200" cy="523875"/>
          </a:xfrm>
          <a:prstGeom prst="rect">
            <a:avLst/>
          </a:prstGeom>
          <a:noFill/>
        </p:spPr>
      </p:pic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771525" y="6486525"/>
          <a:ext cx="733425" cy="741363"/>
        </p:xfrm>
        <a:graphic>
          <a:graphicData uri="http://schemas.openxmlformats.org/presentationml/2006/ole">
            <p:oleObj spid="_x0000_s4098" name="Picture" r:id="rId8" imgW="734760" imgH="740880" progId="Word.Picture.8">
              <p:embed/>
            </p:oleObj>
          </a:graphicData>
        </a:graphic>
      </p:graphicFrame>
      <p:sp>
        <p:nvSpPr>
          <p:cNvPr id="14" name="Правоъгълник 13"/>
          <p:cNvSpPr/>
          <p:nvPr/>
        </p:nvSpPr>
        <p:spPr>
          <a:xfrm>
            <a:off x="1334125" y="6550702"/>
            <a:ext cx="646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Бенефициент на проект </a:t>
            </a:r>
            <a:r>
              <a:rPr lang="en-GB" sz="1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BG05M9OP001-2.002-0042 – C001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“</a:t>
            </a: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Независим живот  за гражданите на Тутракан” е Община Тутракан в партньорство със “СОНИК СТАРТ” ООД</a:t>
            </a:r>
            <a:endParaRPr lang="bg-BG" sz="1200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984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9144000" cy="7626743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8" name="Текстово поле 7"/>
          <p:cNvSpPr txBox="1"/>
          <p:nvPr/>
        </p:nvSpPr>
        <p:spPr>
          <a:xfrm>
            <a:off x="2085975" y="699439"/>
            <a:ext cx="518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BG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05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M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9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OP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001-2.002</a:t>
            </a:r>
            <a:r>
              <a:rPr lang="ru-RU" sz="1200" b="1" i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 „Независим живот“ 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Проектът се осъществява с финансовата подкрепа на Оперативна програма „Развитие на човешките ресурси”, </a:t>
            </a:r>
            <a:r>
              <a:rPr lang="bg-BG" sz="12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съфинансирана</a:t>
            </a: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от Европейския социален фонд на Европейския съюз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endParaRPr lang="bg-BG" dirty="0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664210" y="2265364"/>
            <a:ext cx="73342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u="sng" dirty="0"/>
              <a:t>Целева група: </a:t>
            </a:r>
            <a:endParaRPr lang="bg-BG" sz="2400" b="1" u="sng" dirty="0" smtClean="0"/>
          </a:p>
          <a:p>
            <a:endParaRPr lang="bg-BG" sz="2400" dirty="0"/>
          </a:p>
          <a:p>
            <a:pPr marL="742950" lvl="0" indent="-742950">
              <a:buFont typeface="Arial" pitchFamily="34" charset="0"/>
              <a:buChar char="•"/>
            </a:pPr>
            <a:r>
              <a:rPr lang="bg-BG" sz="2400" dirty="0" smtClean="0"/>
              <a:t>Хора с увреждания и техните семейства;</a:t>
            </a:r>
          </a:p>
          <a:p>
            <a:pPr marL="742950" lvl="0" indent="-742950">
              <a:buFont typeface="Arial" pitchFamily="34" charset="0"/>
              <a:buChar char="•"/>
            </a:pPr>
            <a:r>
              <a:rPr lang="bg-BG" sz="2400" dirty="0" smtClean="0"/>
              <a:t>Хора над 65 години с ограничения или в невъзможност за самообслужване.</a:t>
            </a:r>
          </a:p>
          <a:p>
            <a:r>
              <a:rPr lang="bg-BG" sz="2400" b="1" dirty="0" smtClean="0"/>
              <a:t> </a:t>
            </a:r>
            <a:endParaRPr lang="bg-BG" sz="2400" dirty="0" smtClean="0"/>
          </a:p>
        </p:txBody>
      </p:sp>
      <p:pic>
        <p:nvPicPr>
          <p:cNvPr id="10" name="Картина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0948" y="4996150"/>
            <a:ext cx="1917700" cy="501266"/>
          </a:xfrm>
          <a:prstGeom prst="rect">
            <a:avLst/>
          </a:prstGeom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2454" y="515006"/>
            <a:ext cx="1047750" cy="904875"/>
          </a:xfrm>
          <a:prstGeom prst="rect">
            <a:avLst/>
          </a:prstGeom>
          <a:noFill/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6938" y="599089"/>
            <a:ext cx="1019175" cy="866775"/>
          </a:xfrm>
          <a:prstGeom prst="rect">
            <a:avLst/>
          </a:prstGeom>
          <a:noFill/>
        </p:spPr>
      </p:pic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71525" y="6486525"/>
          <a:ext cx="733425" cy="741363"/>
        </p:xfrm>
        <a:graphic>
          <a:graphicData uri="http://schemas.openxmlformats.org/presentationml/2006/ole">
            <p:oleObj spid="_x0000_s5122" name="Picture" r:id="rId7" imgW="734760" imgH="740880" progId="Word.Picture.8">
              <p:embed/>
            </p:oleObj>
          </a:graphicData>
        </a:graphic>
      </p:graphicFrame>
      <p:pic>
        <p:nvPicPr>
          <p:cNvPr id="13" name="Picture 8" descr="Scy;&amp;Ocy;&amp;Ncy;&amp;Icy;&amp;Kcy; &amp;Scy;&amp;Tcy;&amp;Acy;&amp;Rcy;&amp;Tcy;"/>
          <p:cNvPicPr>
            <a:picLocks noChangeAspect="1" noChangeArrowheads="1"/>
          </p:cNvPicPr>
          <p:nvPr/>
        </p:nvPicPr>
        <p:blipFill>
          <a:blip r:embed="rId8" r:link="rId9" cstate="print"/>
          <a:srcRect/>
          <a:stretch>
            <a:fillRect/>
          </a:stretch>
        </p:blipFill>
        <p:spPr bwMode="auto">
          <a:xfrm>
            <a:off x="7763822" y="6596062"/>
            <a:ext cx="838200" cy="523875"/>
          </a:xfrm>
          <a:prstGeom prst="rect">
            <a:avLst/>
          </a:prstGeom>
          <a:noFill/>
        </p:spPr>
      </p:pic>
      <p:sp>
        <p:nvSpPr>
          <p:cNvPr id="14" name="Правоъгълник 13"/>
          <p:cNvSpPr/>
          <p:nvPr/>
        </p:nvSpPr>
        <p:spPr>
          <a:xfrm>
            <a:off x="1454045" y="6655634"/>
            <a:ext cx="63108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Бенефициент на проект </a:t>
            </a:r>
            <a:r>
              <a:rPr lang="en-GB" sz="1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BG05M9OP001-2.002-0042 – C001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“</a:t>
            </a: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Независим живот  за гражданите на Тутракан” е Община Тутракан в партньорство със “СОНИК СТАРТ” ООД</a:t>
            </a:r>
            <a:endParaRPr lang="bg-BG" sz="1200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320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674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085975" y="699439"/>
            <a:ext cx="518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BG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05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M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9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OP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001-2.002</a:t>
            </a:r>
            <a:r>
              <a:rPr lang="ru-RU" sz="1200" b="1" i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 „Независим живот“ 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Проектът се осъществява с финансовата подкрепа на Оперативна програма „Развитие на човешките ресурси”, </a:t>
            </a:r>
            <a:r>
              <a:rPr lang="bg-BG" sz="12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съфинансирана</a:t>
            </a: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от Европейския социален фонд на Европейския съюз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endParaRPr lang="bg-BG" dirty="0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583895" y="1839819"/>
            <a:ext cx="818553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u="sng" dirty="0"/>
              <a:t>ОСНОВНИ </a:t>
            </a:r>
            <a:r>
              <a:rPr lang="bg-BG" b="1" u="sng" dirty="0" smtClean="0"/>
              <a:t>ДЕЙНОСТИ</a:t>
            </a:r>
            <a:r>
              <a:rPr lang="en-US" b="1" u="sng" dirty="0" smtClean="0"/>
              <a:t> </a:t>
            </a:r>
            <a:r>
              <a:rPr lang="bg-BG" b="1" u="sng" dirty="0" smtClean="0"/>
              <a:t>ПО ПРОЕКТА :</a:t>
            </a:r>
            <a:endParaRPr lang="bg-BG" dirty="0"/>
          </a:p>
          <a:p>
            <a:r>
              <a:rPr lang="bg-BG" sz="2000" b="1" dirty="0"/>
              <a:t> </a:t>
            </a:r>
            <a:r>
              <a:rPr lang="bg-BG" sz="2000" dirty="0" smtClean="0"/>
              <a:t> Проектът ще се реализира чрез дейности и мерки, които ще бъдат изпълнявани в партньорство с организация доставчик на социални услуги </a:t>
            </a:r>
            <a:r>
              <a:rPr lang="en-US" sz="2000" dirty="0" smtClean="0"/>
              <a:t>“</a:t>
            </a:r>
            <a:r>
              <a:rPr lang="bg-BG" sz="2000" dirty="0" smtClean="0"/>
              <a:t>СОНИК СТАРТ” ООД, за да се постигнат заложените резултати в проектното предложение, както следва:</a:t>
            </a:r>
          </a:p>
          <a:p>
            <a:pPr marL="342900" indent="-342900">
              <a:buFont typeface="+mj-lt"/>
              <a:buAutoNum type="arabicPeriod"/>
            </a:pPr>
            <a:r>
              <a:rPr lang="bg-BG" sz="2000" dirty="0" smtClean="0"/>
              <a:t>Организация и управление на проекта.</a:t>
            </a:r>
            <a:r>
              <a:rPr lang="en-US" sz="2000" dirty="0" smtClean="0"/>
              <a:t> </a:t>
            </a:r>
            <a:r>
              <a:rPr lang="bg-BG" sz="2000" dirty="0" smtClean="0"/>
              <a:t>Подбор и напасване на потребители и доставчици на социални услуги.</a:t>
            </a:r>
          </a:p>
          <a:p>
            <a:pPr marL="342900" indent="-342900"/>
            <a:r>
              <a:rPr lang="bg-BG" sz="2000" dirty="0" smtClean="0"/>
              <a:t>2.  Предоставяне на почасови социални услуги в общността и домашна среда. Осигуряване на достъп до интегрирани услуги, според специфичните потребности на човека в неравностойно положение въз основа на индивидуална социална оценка, чрез подкрепа на дейността на Звеното за почасово предоставяне на услуги.</a:t>
            </a:r>
          </a:p>
          <a:p>
            <a:pPr marL="342900" lvl="0" indent="-342900"/>
            <a:endParaRPr lang="bg-BG" sz="2000" dirty="0" smtClean="0"/>
          </a:p>
          <a:p>
            <a:endParaRPr lang="bg-BG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938" y="599089"/>
            <a:ext cx="1019175" cy="866775"/>
          </a:xfrm>
          <a:prstGeom prst="rect">
            <a:avLst/>
          </a:prstGeom>
          <a:noFill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2454" y="515006"/>
            <a:ext cx="1047750" cy="904875"/>
          </a:xfrm>
          <a:prstGeom prst="rect">
            <a:avLst/>
          </a:prstGeom>
          <a:noFill/>
        </p:spPr>
      </p:pic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771525" y="6486525"/>
          <a:ext cx="733425" cy="741363"/>
        </p:xfrm>
        <a:graphic>
          <a:graphicData uri="http://schemas.openxmlformats.org/presentationml/2006/ole">
            <p:oleObj spid="_x0000_s7170" name="Picture" r:id="rId6" imgW="734760" imgH="740880" progId="Word.Picture.8">
              <p:embed/>
            </p:oleObj>
          </a:graphicData>
        </a:graphic>
      </p:graphicFrame>
      <p:pic>
        <p:nvPicPr>
          <p:cNvPr id="11" name="Picture 8" descr="Scy;&amp;Ocy;&amp;Ncy;&amp;Icy;&amp;Kcy; &amp;Scy;&amp;Tcy;&amp;Acy;&amp;Rcy;&amp;Tcy;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7763822" y="6596062"/>
            <a:ext cx="838200" cy="523875"/>
          </a:xfrm>
          <a:prstGeom prst="rect">
            <a:avLst/>
          </a:prstGeom>
          <a:noFill/>
        </p:spPr>
      </p:pic>
      <p:sp>
        <p:nvSpPr>
          <p:cNvPr id="12" name="Правоъгълник 11"/>
          <p:cNvSpPr/>
          <p:nvPr/>
        </p:nvSpPr>
        <p:spPr>
          <a:xfrm>
            <a:off x="1499016" y="6490741"/>
            <a:ext cx="62508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Бенефициент на проект </a:t>
            </a:r>
            <a:r>
              <a:rPr lang="en-GB" sz="1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BG05M9OP001-2.002-0042 – C001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“</a:t>
            </a: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Независим живот  за гражданите на Тутракан” е Община Тутракан в партньорство със “СОНИК СТАРТ” ООД</a:t>
            </a:r>
            <a:endParaRPr lang="bg-BG" sz="1200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55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674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085975" y="699439"/>
            <a:ext cx="518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BG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05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M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9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OP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001-2.002</a:t>
            </a:r>
            <a:r>
              <a:rPr lang="ru-RU" sz="1200" b="1" i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 „Независим живот“ 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Проектът се осъществява с финансовата подкрепа на Оперативна програма „Развитие на човешките ресурси”, </a:t>
            </a:r>
            <a:r>
              <a:rPr lang="bg-BG" sz="12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съфинансирана</a:t>
            </a: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от Европейския социален фонд на Европейския съюз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endParaRPr lang="bg-BG" dirty="0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727113" y="1872867"/>
            <a:ext cx="776689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bg-BG" sz="2000" dirty="0" smtClean="0"/>
              <a:t>3.  Обучение на персонала за предоставяне на услугите.</a:t>
            </a:r>
          </a:p>
          <a:p>
            <a:pPr lvl="0"/>
            <a:endParaRPr lang="bg-BG" sz="2000" dirty="0" smtClean="0"/>
          </a:p>
          <a:p>
            <a:pPr lvl="0"/>
            <a:r>
              <a:rPr lang="bg-BG" sz="2000" dirty="0" smtClean="0"/>
              <a:t>4.  Представяне на психологическа подкрепа и/или консултиране и/или </a:t>
            </a:r>
            <a:r>
              <a:rPr lang="bg-BG" sz="2000" dirty="0" err="1" smtClean="0"/>
              <a:t>супервизия</a:t>
            </a:r>
            <a:r>
              <a:rPr lang="bg-BG" sz="2000" dirty="0" smtClean="0"/>
              <a:t> на персонала, предоставящ социални услуги.</a:t>
            </a:r>
          </a:p>
          <a:p>
            <a:pPr lvl="0"/>
            <a:endParaRPr lang="bg-BG" sz="2000" dirty="0" smtClean="0"/>
          </a:p>
          <a:p>
            <a:pPr lvl="0"/>
            <a:r>
              <a:rPr lang="bg-BG" sz="2000" dirty="0" smtClean="0"/>
              <a:t>5.  Мотивационна и/или психологическа или друг  тип подкрепа за потребителите на услугите, според тяхната индивидуална </a:t>
            </a:r>
          </a:p>
          <a:p>
            <a:pPr lvl="0"/>
            <a:r>
              <a:rPr lang="bg-BG" sz="2000" dirty="0" smtClean="0"/>
              <a:t>потребност.</a:t>
            </a:r>
          </a:p>
          <a:p>
            <a:pPr lvl="0"/>
            <a:endParaRPr lang="bg-BG" sz="2000" dirty="0" smtClean="0"/>
          </a:p>
          <a:p>
            <a:pPr lvl="0"/>
            <a:r>
              <a:rPr lang="bg-BG" sz="2000" dirty="0" smtClean="0"/>
              <a:t>6. Информация и публичност</a:t>
            </a:r>
            <a:endParaRPr lang="bg-BG" dirty="0" smtClean="0"/>
          </a:p>
          <a:p>
            <a:endParaRPr lang="bg-BG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938" y="599089"/>
            <a:ext cx="1019175" cy="866775"/>
          </a:xfrm>
          <a:prstGeom prst="rect">
            <a:avLst/>
          </a:prstGeom>
          <a:noFill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2454" y="515006"/>
            <a:ext cx="1047750" cy="904875"/>
          </a:xfrm>
          <a:prstGeom prst="rect">
            <a:avLst/>
          </a:prstGeom>
          <a:noFill/>
        </p:spPr>
      </p:pic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71525" y="6486525"/>
          <a:ext cx="733425" cy="741363"/>
        </p:xfrm>
        <a:graphic>
          <a:graphicData uri="http://schemas.openxmlformats.org/presentationml/2006/ole">
            <p:oleObj spid="_x0000_s6146" name="Picture" r:id="rId6" imgW="734760" imgH="740880" progId="Word.Picture.8">
              <p:embed/>
            </p:oleObj>
          </a:graphicData>
        </a:graphic>
      </p:graphicFrame>
      <p:pic>
        <p:nvPicPr>
          <p:cNvPr id="11" name="Picture 8" descr="Scy;&amp;Ocy;&amp;Ncy;&amp;Icy;&amp;Kcy; &amp;Scy;&amp;Tcy;&amp;Acy;&amp;Rcy;&amp;Tcy;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7763822" y="6596062"/>
            <a:ext cx="838200" cy="523875"/>
          </a:xfrm>
          <a:prstGeom prst="rect">
            <a:avLst/>
          </a:prstGeom>
          <a:noFill/>
        </p:spPr>
      </p:pic>
      <p:sp>
        <p:nvSpPr>
          <p:cNvPr id="12" name="Правоъгълник 11"/>
          <p:cNvSpPr/>
          <p:nvPr/>
        </p:nvSpPr>
        <p:spPr>
          <a:xfrm>
            <a:off x="1499015" y="6490741"/>
            <a:ext cx="6295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Бенефициент на проект </a:t>
            </a:r>
            <a:r>
              <a:rPr lang="en-GB" sz="1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BG05M9OP001-2.002-0042 – C001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“</a:t>
            </a: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Независим живот  за гражданите на Тутракан” е Община Тутракан в партньорство със “СОНИК СТАРТ” ООД</a:t>
            </a:r>
            <a:endParaRPr lang="bg-BG" sz="1200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55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674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085975" y="699439"/>
            <a:ext cx="518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BG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05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M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9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OP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001-2.002</a:t>
            </a:r>
            <a:r>
              <a:rPr lang="ru-RU" sz="1200" b="1" i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 „Независим живот“ 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Проектът се осъществява с финансовата подкрепа на Оперативна програма „Развитие на човешките ресурси”, </a:t>
            </a:r>
            <a:r>
              <a:rPr lang="bg-BG" sz="12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съфинансирана</a:t>
            </a: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от Европейския социален фонд на Европейския съюз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endParaRPr lang="bg-BG" dirty="0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727113" y="1872866"/>
            <a:ext cx="776689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bg-BG" sz="2000" dirty="0" smtClean="0"/>
              <a:t>СОНИК СТАРТ  е най-голямата организация-доставчик на социални услуги в страната. В своята специфична дейност предоставя индивидуални услуги на  над 6000 преки потребители, чрез 11 постоянни офиса в страната и чрез 10 активни партньори в други населени места. По проект “Независим живот за гражданите на Тутракан”, като партньор има задължението да:</a:t>
            </a:r>
            <a:endParaRPr lang="en-US" sz="2000" dirty="0" smtClean="0"/>
          </a:p>
          <a:p>
            <a:pPr lvl="0" algn="just"/>
            <a:r>
              <a:rPr lang="bg-BG" sz="2000" dirty="0" smtClean="0"/>
              <a:t>1.</a:t>
            </a:r>
            <a:r>
              <a:rPr lang="bg-BG" sz="2000" dirty="0" smtClean="0"/>
              <a:t>  проведе обучение на персонала за предоставяне на услугите.</a:t>
            </a:r>
          </a:p>
          <a:p>
            <a:pPr lvl="0" algn="just"/>
            <a:r>
              <a:rPr lang="bg-BG" sz="2000" dirty="0" smtClean="0"/>
              <a:t>2.</a:t>
            </a:r>
            <a:r>
              <a:rPr lang="bg-BG" sz="2000" dirty="0" smtClean="0"/>
              <a:t> предостави  психологическа подкрепа и/или консултиране и/или </a:t>
            </a:r>
            <a:r>
              <a:rPr lang="bg-BG" sz="2000" dirty="0" err="1" smtClean="0"/>
              <a:t>супервизия</a:t>
            </a:r>
            <a:r>
              <a:rPr lang="bg-BG" sz="2000" dirty="0" smtClean="0"/>
              <a:t> на персонала, предоставящ социални услуги.</a:t>
            </a:r>
          </a:p>
          <a:p>
            <a:pPr lvl="0" algn="just"/>
            <a:r>
              <a:rPr lang="bg-BG" sz="2000" dirty="0" smtClean="0"/>
              <a:t>3. </a:t>
            </a:r>
            <a:r>
              <a:rPr lang="bg-BG" sz="2000" dirty="0" smtClean="0"/>
              <a:t>п</a:t>
            </a:r>
            <a:r>
              <a:rPr lang="bg-BG" sz="2000" dirty="0" smtClean="0"/>
              <a:t>роведе </a:t>
            </a:r>
            <a:r>
              <a:rPr lang="bg-BG" sz="2000" dirty="0" smtClean="0"/>
              <a:t>м</a:t>
            </a:r>
            <a:r>
              <a:rPr lang="bg-BG" sz="2000" dirty="0" smtClean="0"/>
              <a:t>отивационна и/или психологическа или друг  тип подкрепа за потребителите на услугите, според тяхната индивидуална потребност.</a:t>
            </a:r>
          </a:p>
          <a:p>
            <a:pPr lvl="0" algn="just"/>
            <a:r>
              <a:rPr lang="bg-BG" sz="2000" dirty="0" smtClean="0"/>
              <a:t>4. </a:t>
            </a:r>
            <a:r>
              <a:rPr lang="bg-BG" sz="2000" dirty="0" smtClean="0"/>
              <a:t>д</a:t>
            </a:r>
            <a:r>
              <a:rPr lang="bg-BG" sz="2000" dirty="0" smtClean="0"/>
              <a:t>а проведе </a:t>
            </a:r>
            <a:r>
              <a:rPr lang="bg-BG" sz="2000" dirty="0" smtClean="0"/>
              <a:t> дейности по информация и публичност</a:t>
            </a:r>
            <a:endParaRPr lang="bg-BG" dirty="0" smtClean="0"/>
          </a:p>
          <a:p>
            <a:endParaRPr lang="bg-BG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938" y="599089"/>
            <a:ext cx="1019175" cy="866775"/>
          </a:xfrm>
          <a:prstGeom prst="rect">
            <a:avLst/>
          </a:prstGeom>
          <a:noFill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2454" y="515006"/>
            <a:ext cx="1047750" cy="904875"/>
          </a:xfrm>
          <a:prstGeom prst="rect">
            <a:avLst/>
          </a:prstGeom>
          <a:noFill/>
        </p:spPr>
      </p:pic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71525" y="6486525"/>
          <a:ext cx="733425" cy="741363"/>
        </p:xfrm>
        <a:graphic>
          <a:graphicData uri="http://schemas.openxmlformats.org/presentationml/2006/ole">
            <p:oleObj spid="_x0000_s25602" name="Picture" r:id="rId6" imgW="734760" imgH="740880" progId="Word.Picture.8">
              <p:embed/>
            </p:oleObj>
          </a:graphicData>
        </a:graphic>
      </p:graphicFrame>
      <p:pic>
        <p:nvPicPr>
          <p:cNvPr id="11" name="Picture 8" descr="Scy;&amp;Ocy;&amp;Ncy;&amp;Icy;&amp;Kcy; &amp;Scy;&amp;Tcy;&amp;Acy;&amp;Rcy;&amp;Tcy;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7763822" y="6596062"/>
            <a:ext cx="838200" cy="523875"/>
          </a:xfrm>
          <a:prstGeom prst="rect">
            <a:avLst/>
          </a:prstGeom>
          <a:noFill/>
        </p:spPr>
      </p:pic>
      <p:sp>
        <p:nvSpPr>
          <p:cNvPr id="12" name="Правоъгълник 11"/>
          <p:cNvSpPr/>
          <p:nvPr/>
        </p:nvSpPr>
        <p:spPr>
          <a:xfrm>
            <a:off x="1499015" y="6490741"/>
            <a:ext cx="6295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Бенефициент на проект </a:t>
            </a:r>
            <a:r>
              <a:rPr lang="en-GB" sz="1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BG05M9OP001-2.002-0042 – C001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“</a:t>
            </a: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Независим живот  за гражданите на Тутракан” е Община Тутракан в партньорство със “СОНИК СТАРТ” ООД</a:t>
            </a:r>
            <a:endParaRPr lang="bg-BG" sz="1200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55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9144000" cy="7626743"/>
          </a:xfrm>
          <a:prstGeom prst="rect">
            <a:avLst/>
          </a:prstGeom>
        </p:spPr>
      </p:pic>
      <p:sp>
        <p:nvSpPr>
          <p:cNvPr id="8" name="Текстово поле 7"/>
          <p:cNvSpPr txBox="1"/>
          <p:nvPr/>
        </p:nvSpPr>
        <p:spPr>
          <a:xfrm>
            <a:off x="2085975" y="699439"/>
            <a:ext cx="518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BG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05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M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9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OP</a:t>
            </a:r>
            <a:r>
              <a:rPr lang="ru-RU" sz="1200" b="1" dirty="0" smtClean="0">
                <a:latin typeface="Times New Roman"/>
                <a:ea typeface="Times New Roman"/>
                <a:cs typeface="Times New Roman"/>
              </a:rPr>
              <a:t>001-2.002</a:t>
            </a:r>
            <a:r>
              <a:rPr lang="ru-RU" sz="1200" b="1" i="1" dirty="0" smtClean="0">
                <a:latin typeface="Times New Roman"/>
                <a:ea typeface="Times New Roman"/>
                <a:cs typeface="Times New Roman"/>
              </a:rPr>
              <a:t>;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 „Независим живот“ 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Проектът се осъществява с финансовата подкрепа на Оперативна програма „Развитие на човешките ресурси”, </a:t>
            </a:r>
            <a:r>
              <a:rPr lang="bg-BG" sz="12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съфинансирана</a:t>
            </a:r>
            <a:r>
              <a:rPr lang="bg-BG" sz="12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от Европейския социален фонд на Европейския съюз</a:t>
            </a:r>
            <a:endParaRPr lang="bg-BG" sz="1200" dirty="0" smtClean="0">
              <a:latin typeface="Times New Roman"/>
              <a:ea typeface="Times New Roman"/>
              <a:cs typeface="Times New Roman"/>
            </a:endParaRPr>
          </a:p>
          <a:p>
            <a:endParaRPr lang="bg-BG" dirty="0"/>
          </a:p>
        </p:txBody>
      </p:sp>
      <p:sp>
        <p:nvSpPr>
          <p:cNvPr id="4" name="Текстово поле 3"/>
          <p:cNvSpPr txBox="1"/>
          <p:nvPr/>
        </p:nvSpPr>
        <p:spPr>
          <a:xfrm>
            <a:off x="473724" y="2122488"/>
            <a:ext cx="82406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bg-BG" sz="2000" b="1" u="sng" dirty="0" smtClean="0"/>
              <a:t>Екип  </a:t>
            </a:r>
            <a:r>
              <a:rPr lang="bg-BG" sz="2000" b="1" u="sng" dirty="0" smtClean="0"/>
              <a:t>за организация и управление:</a:t>
            </a:r>
          </a:p>
          <a:p>
            <a:pPr lvl="0"/>
            <a:r>
              <a:rPr lang="bg-BG" sz="2000" dirty="0" smtClean="0"/>
              <a:t>Стефка Станкова – ръководител на проекта</a:t>
            </a:r>
          </a:p>
          <a:p>
            <a:pPr lvl="0"/>
            <a:r>
              <a:rPr lang="bg-BG" sz="2000" dirty="0" smtClean="0"/>
              <a:t>Снежана Николова – координатор</a:t>
            </a:r>
          </a:p>
          <a:p>
            <a:pPr lvl="0"/>
            <a:r>
              <a:rPr lang="bg-BG" sz="2000" dirty="0" smtClean="0"/>
              <a:t>Диляна Иванова - </a:t>
            </a:r>
            <a:r>
              <a:rPr lang="bg-BG" sz="2000" dirty="0" err="1" smtClean="0"/>
              <a:t>Букева</a:t>
            </a:r>
            <a:r>
              <a:rPr lang="bg-BG" sz="2000" dirty="0" smtClean="0"/>
              <a:t> – счетоводител</a:t>
            </a:r>
          </a:p>
          <a:p>
            <a:pPr lvl="0"/>
            <a:endParaRPr lang="bg-BG" sz="2000" dirty="0" smtClean="0"/>
          </a:p>
          <a:p>
            <a:pPr lvl="0"/>
            <a:r>
              <a:rPr lang="bg-BG" sz="2000" b="1" dirty="0" smtClean="0"/>
              <a:t>Звено за почасово предоставяне на услуги:</a:t>
            </a:r>
          </a:p>
          <a:p>
            <a:pPr lvl="0"/>
            <a:r>
              <a:rPr lang="bg-BG" sz="2000" dirty="0" smtClean="0"/>
              <a:t>Йорданка Иванова – ръководител</a:t>
            </a:r>
          </a:p>
          <a:p>
            <a:pPr lvl="0"/>
            <a:r>
              <a:rPr lang="bg-BG" sz="2000" dirty="0" smtClean="0"/>
              <a:t>Мария-Луиза Христова – технически сътрудник</a:t>
            </a:r>
          </a:p>
          <a:p>
            <a:pPr lvl="0"/>
            <a:endParaRPr lang="bg-BG" sz="2000" dirty="0" smtClean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2454" y="515006"/>
            <a:ext cx="1047750" cy="904875"/>
          </a:xfrm>
          <a:prstGeom prst="rect">
            <a:avLst/>
          </a:prstGeom>
          <a:noFill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938" y="599089"/>
            <a:ext cx="1019175" cy="866775"/>
          </a:xfrm>
          <a:prstGeom prst="rect">
            <a:avLst/>
          </a:prstGeom>
          <a:noFill/>
        </p:spPr>
      </p:pic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771525" y="6486525"/>
          <a:ext cx="733425" cy="741363"/>
        </p:xfrm>
        <a:graphic>
          <a:graphicData uri="http://schemas.openxmlformats.org/presentationml/2006/ole">
            <p:oleObj spid="_x0000_s8194" name="Picture" r:id="rId6" imgW="734760" imgH="740880" progId="Word.Picture.8">
              <p:embed/>
            </p:oleObj>
          </a:graphicData>
        </a:graphic>
      </p:graphicFrame>
      <p:pic>
        <p:nvPicPr>
          <p:cNvPr id="11" name="Picture 8" descr="Scy;&amp;Ocy;&amp;Ncy;&amp;Icy;&amp;Kcy; &amp;Scy;&amp;Tcy;&amp;Acy;&amp;Rcy;&amp;Tcy;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7763822" y="6596062"/>
            <a:ext cx="838200" cy="523875"/>
          </a:xfrm>
          <a:prstGeom prst="rect">
            <a:avLst/>
          </a:prstGeom>
          <a:noFill/>
        </p:spPr>
      </p:pic>
      <p:sp>
        <p:nvSpPr>
          <p:cNvPr id="12" name="Правоъгълник 11"/>
          <p:cNvSpPr/>
          <p:nvPr/>
        </p:nvSpPr>
        <p:spPr>
          <a:xfrm>
            <a:off x="1514007" y="6610662"/>
            <a:ext cx="6265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Бенефициент на проект </a:t>
            </a:r>
            <a:r>
              <a:rPr lang="en-GB" sz="1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BG05M9OP001-2.002-0042 – C001</a:t>
            </a:r>
            <a:r>
              <a:rPr lang="en-GB" sz="12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bg-BG" sz="1200" b="1" i="1" dirty="0" smtClean="0">
                <a:latin typeface="Times New Roman"/>
                <a:ea typeface="Times New Roman"/>
                <a:cs typeface="Times New Roman"/>
              </a:rPr>
              <a:t>“</a:t>
            </a:r>
            <a:r>
              <a:rPr lang="bg-BG" sz="1200" i="1" dirty="0" smtClean="0">
                <a:latin typeface="Times New Roman"/>
                <a:ea typeface="Times New Roman"/>
                <a:cs typeface="Times New Roman"/>
              </a:rPr>
              <a:t>Независим живот  за гражданите на Тутракан” е Община Тутракан в партньорство със “СОНИК СТАРТ” ООД</a:t>
            </a:r>
            <a:endParaRPr lang="bg-BG" sz="1200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55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Office тема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тема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тем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559</TotalTime>
  <Words>1273</Words>
  <Application>Microsoft Office PowerPoint</Application>
  <PresentationFormat>Презентация на цял екран (4:3)</PresentationFormat>
  <Paragraphs>116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11</vt:i4>
      </vt:variant>
    </vt:vector>
  </HeadingPairs>
  <TitlesOfParts>
    <vt:vector size="13" baseType="lpstr">
      <vt:lpstr>Office тема</vt:lpstr>
      <vt:lpstr>Picture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Мария Валентинова Лазарова</dc:creator>
  <cp:lastModifiedBy>SStankova</cp:lastModifiedBy>
  <cp:revision>73</cp:revision>
  <dcterms:created xsi:type="dcterms:W3CDTF">2015-10-22T12:46:10Z</dcterms:created>
  <dcterms:modified xsi:type="dcterms:W3CDTF">2016-08-31T07:21:30Z</dcterms:modified>
</cp:coreProperties>
</file>